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6" r:id="rId2"/>
    <p:sldId id="257" r:id="rId3"/>
    <p:sldId id="259" r:id="rId4"/>
    <p:sldId id="355" r:id="rId5"/>
    <p:sldId id="356" r:id="rId6"/>
    <p:sldId id="354" r:id="rId7"/>
    <p:sldId id="357" r:id="rId8"/>
    <p:sldId id="358" r:id="rId9"/>
    <p:sldId id="359" r:id="rId10"/>
    <p:sldId id="264" r:id="rId11"/>
    <p:sldId id="290" r:id="rId12"/>
    <p:sldId id="294" r:id="rId13"/>
    <p:sldId id="360" r:id="rId14"/>
    <p:sldId id="361" r:id="rId15"/>
    <p:sldId id="362" r:id="rId16"/>
    <p:sldId id="278" r:id="rId17"/>
    <p:sldId id="311" r:id="rId18"/>
    <p:sldId id="363" r:id="rId19"/>
    <p:sldId id="364" r:id="rId20"/>
    <p:sldId id="365" r:id="rId21"/>
    <p:sldId id="366" r:id="rId22"/>
    <p:sldId id="367" r:id="rId23"/>
    <p:sldId id="279" r:id="rId24"/>
    <p:sldId id="312" r:id="rId25"/>
    <p:sldId id="313" r:id="rId26"/>
    <p:sldId id="314" r:id="rId27"/>
    <p:sldId id="31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15A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0D29-3116-489D-AA55-869E14AFDD8E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7610-15E9-4D90-AC23-F79B18714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0D29-3116-489D-AA55-869E14AFDD8E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7610-15E9-4D90-AC23-F79B18714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0D29-3116-489D-AA55-869E14AFDD8E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7610-15E9-4D90-AC23-F79B18714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B5B91F9-387A-433D-94FB-725082B6BE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0D29-3116-489D-AA55-869E14AFDD8E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7610-15E9-4D90-AC23-F79B18714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0D29-3116-489D-AA55-869E14AFDD8E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7610-15E9-4D90-AC23-F79B18714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0D29-3116-489D-AA55-869E14AFDD8E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7610-15E9-4D90-AC23-F79B18714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0D29-3116-489D-AA55-869E14AFDD8E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7610-15E9-4D90-AC23-F79B18714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0D29-3116-489D-AA55-869E14AFDD8E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7610-15E9-4D90-AC23-F79B18714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0D29-3116-489D-AA55-869E14AFDD8E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7610-15E9-4D90-AC23-F79B18714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0D29-3116-489D-AA55-869E14AFDD8E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7610-15E9-4D90-AC23-F79B18714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0D29-3116-489D-AA55-869E14AFDD8E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7610-15E9-4D90-AC23-F79B18714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F0D29-3116-489D-AA55-869E14AFDD8E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57610-15E9-4D90-AC23-F79B18714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gi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2.wav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3.wav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4.wav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5.wav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6.wav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7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8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9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20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3.wav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21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22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23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24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25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26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27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8.wav"/><Relationship Id="rId4" Type="http://schemas.openxmlformats.org/officeDocument/2006/relationships/image" Target="../media/image1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4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5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6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7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8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9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0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371600" y="533400"/>
            <a:ext cx="6553200" cy="3733800"/>
          </a:xfrm>
          <a:prstGeom prst="rect">
            <a:avLst/>
          </a:prstGeom>
          <a:solidFill>
            <a:srgbClr val="EF251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9144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Bien </a:t>
            </a:r>
            <a:r>
              <a:rPr lang="en-US" dirty="0" err="1" smtClean="0">
                <a:solidFill>
                  <a:schemeClr val="bg1"/>
                </a:solidFill>
              </a:rPr>
              <a:t>Dit</a:t>
            </a:r>
            <a:r>
              <a:rPr lang="en-US" dirty="0" smtClean="0">
                <a:solidFill>
                  <a:schemeClr val="bg1"/>
                </a:solidFill>
              </a:rPr>
              <a:t> 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057400" y="1905000"/>
            <a:ext cx="5334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dirty="0" err="1">
                <a:solidFill>
                  <a:schemeClr val="bg1"/>
                </a:solidFill>
                <a:latin typeface="Times New Roman" pitchFamily="16" charset="0"/>
              </a:rPr>
              <a:t>Chapitre</a:t>
            </a:r>
            <a:r>
              <a:rPr lang="en-US" sz="3600" dirty="0">
                <a:solidFill>
                  <a:schemeClr val="bg1"/>
                </a:solidFill>
                <a:latin typeface="Times New Roman" pitchFamily="16" charset="0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6" charset="0"/>
              </a:rPr>
              <a:t>3, </a:t>
            </a:r>
            <a:r>
              <a:rPr lang="en-US" sz="3600" dirty="0" err="1" smtClean="0">
                <a:solidFill>
                  <a:schemeClr val="bg1"/>
                </a:solidFill>
                <a:latin typeface="Times New Roman" pitchFamily="16" charset="0"/>
              </a:rPr>
              <a:t>Vocabulaire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6" charset="0"/>
              </a:rPr>
              <a:t> 1</a:t>
            </a:r>
          </a:p>
          <a:p>
            <a:pPr algn="ctr">
              <a:spcBef>
                <a:spcPct val="50000"/>
              </a:spcBef>
            </a:pPr>
            <a:r>
              <a:rPr lang="en-US" sz="3600" dirty="0" smtClean="0">
                <a:solidFill>
                  <a:schemeClr val="bg1"/>
                </a:solidFill>
                <a:latin typeface="Times New Roman" pitchFamily="16" charset="0"/>
              </a:rPr>
              <a:t>Pt 3:  ETRE &amp; </a:t>
            </a:r>
            <a:r>
              <a:rPr lang="en-US" sz="3600" dirty="0" err="1" smtClean="0">
                <a:solidFill>
                  <a:schemeClr val="bg1"/>
                </a:solidFill>
                <a:latin typeface="Times New Roman" pitchFamily="16" charset="0"/>
              </a:rPr>
              <a:t>adjectifs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6" charset="0"/>
              </a:rPr>
              <a:t> Comment </a:t>
            </a:r>
            <a:r>
              <a:rPr lang="en-US" sz="3600" dirty="0" err="1" smtClean="0">
                <a:solidFill>
                  <a:schemeClr val="bg1"/>
                </a:solidFill>
                <a:latin typeface="Times New Roman" pitchFamily="16" charset="0"/>
              </a:rPr>
              <a:t>est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6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latin typeface="Times New Roman" pitchFamily="16" charset="0"/>
              </a:rPr>
              <a:t>ta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6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latin typeface="Times New Roman" pitchFamily="16" charset="0"/>
              </a:rPr>
              <a:t>famille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6" charset="0"/>
              </a:rPr>
              <a:t>?</a:t>
            </a:r>
            <a:endParaRPr lang="en-US" sz="3600" dirty="0">
              <a:solidFill>
                <a:schemeClr val="bg1"/>
              </a:solidFill>
              <a:latin typeface="Times New Roman" pitchFamily="16" charset="0"/>
            </a:endParaRPr>
          </a:p>
        </p:txBody>
      </p:sp>
      <p:pic>
        <p:nvPicPr>
          <p:cNvPr id="3077" name="Picture 5" descr="PHYLLI_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5334000"/>
            <a:ext cx="1828800" cy="571500"/>
          </a:xfrm>
          <a:prstGeom prst="rect">
            <a:avLst/>
          </a:prstGeom>
          <a:noFill/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762000" y="53340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  <a:latin typeface="Times New Roman" pitchFamily="16" charset="0"/>
              </a:rPr>
              <a:t>Created by: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4572000" y="5181600"/>
            <a:ext cx="1981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 err="1">
                <a:solidFill>
                  <a:schemeClr val="bg1"/>
                </a:solidFill>
                <a:latin typeface="Vladimir Script" pitchFamily="64" charset="0"/>
              </a:rPr>
              <a:t>Dimick</a:t>
            </a:r>
            <a:endParaRPr lang="en-US" sz="4000" b="1" dirty="0">
              <a:solidFill>
                <a:schemeClr val="bg1"/>
              </a:solidFill>
              <a:latin typeface="Vladimir Script" pitchFamily="64" charset="0"/>
            </a:endParaRPr>
          </a:p>
        </p:txBody>
      </p: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8305800" y="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089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089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076" grpId="0"/>
      <p:bldP spid="307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696200" cy="1143000"/>
          </a:xfrm>
          <a:solidFill>
            <a:srgbClr val="FF0000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en-US" b="1"/>
              <a:t>être: to be (am, is, are)</a:t>
            </a:r>
          </a:p>
        </p:txBody>
      </p:sp>
      <p:graphicFrame>
        <p:nvGraphicFramePr>
          <p:cNvPr id="25623" name="Group 23"/>
          <p:cNvGraphicFramePr>
            <a:graphicFrameLocks noGrp="1"/>
          </p:cNvGraphicFramePr>
          <p:nvPr>
            <p:ph type="tbl" idx="1"/>
          </p:nvPr>
        </p:nvGraphicFramePr>
        <p:xfrm>
          <a:off x="762000" y="1447800"/>
          <a:ext cx="7772400" cy="5175504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Je suis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Nous sommes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Tu 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Vous êtes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Il 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Elle 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On 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Ils </a:t>
                      </a:r>
                      <a:r>
                        <a:rPr kumimoji="0" lang="en-US" sz="5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sont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Elles </a:t>
                      </a:r>
                      <a:r>
                        <a:rPr kumimoji="0" lang="en-US" sz="5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sont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</a:tbl>
          </a:graphicData>
        </a:graphic>
      </p:graphicFrame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610600" y="609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42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142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447800"/>
            <a:ext cx="4953000" cy="1295400"/>
          </a:xfrm>
          <a:solidFill>
            <a:schemeClr val="hlink"/>
          </a:solidFill>
        </p:spPr>
        <p:txBody>
          <a:bodyPr/>
          <a:lstStyle/>
          <a:p>
            <a:r>
              <a:rPr lang="en-US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Il </a:t>
            </a:r>
            <a:r>
              <a:rPr lang="en-US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est</a:t>
            </a:r>
            <a:r>
              <a:rPr lang="en-US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comment?</a:t>
            </a: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4038600" y="5715000"/>
            <a:ext cx="4876800" cy="8382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dirty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6" charset="0"/>
              </a:rPr>
              <a:t>Elle </a:t>
            </a:r>
            <a:r>
              <a:rPr lang="en-US" sz="4400" dirty="0" err="1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6" charset="0"/>
              </a:rPr>
              <a:t>est</a:t>
            </a:r>
            <a:r>
              <a:rPr lang="en-US" sz="4400" dirty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6" charset="0"/>
              </a:rPr>
              <a:t> </a:t>
            </a:r>
            <a:r>
              <a:rPr lang="en-US" sz="4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6" charset="0"/>
              </a:rPr>
              <a:t>comment?</a:t>
            </a:r>
            <a:endParaRPr lang="en-US" sz="4400" dirty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6" charset="0"/>
            </a:endParaRPr>
          </a:p>
        </p:txBody>
      </p:sp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305800" y="304800"/>
            <a:ext cx="304800" cy="304800"/>
          </a:xfrm>
          <a:prstGeom prst="rect">
            <a:avLst/>
          </a:prstGeom>
        </p:spPr>
      </p:pic>
      <p:pic>
        <p:nvPicPr>
          <p:cNvPr id="9" name="Picture 8" descr="photo_album_flipping_lg_cl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4200" y="2743200"/>
            <a:ext cx="3253154" cy="2819400"/>
          </a:xfrm>
          <a:prstGeom prst="rect">
            <a:avLst/>
          </a:prstGeom>
        </p:spPr>
      </p:pic>
      <p:pic>
        <p:nvPicPr>
          <p:cNvPr id="10" name="Picture 9" descr="photos_lg_cl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38600" y="228600"/>
            <a:ext cx="2303721" cy="1905000"/>
          </a:xfrm>
          <a:prstGeom prst="rect">
            <a:avLst/>
          </a:prstGeom>
        </p:spPr>
      </p:pic>
      <p:pic>
        <p:nvPicPr>
          <p:cNvPr id="11" name="Picture 10" descr="family1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00126" y="3657600"/>
            <a:ext cx="1485900" cy="1981200"/>
          </a:xfrm>
          <a:prstGeom prst="rect">
            <a:avLst/>
          </a:prstGeom>
        </p:spPr>
      </p:pic>
      <p:pic>
        <p:nvPicPr>
          <p:cNvPr id="12" name="Picture 11" descr="familytree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77000" y="2209800"/>
            <a:ext cx="2311400" cy="2133600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2209800" y="4267200"/>
            <a:ext cx="1371600" cy="457200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 flipV="1">
            <a:off x="5105400" y="3962400"/>
            <a:ext cx="2133600" cy="457200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561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8674" grpId="0" animBg="1" autoUpdateAnimBg="0"/>
      <p:bldP spid="28677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7"/>
          <p:cNvSpPr/>
          <p:nvPr/>
        </p:nvSpPr>
        <p:spPr>
          <a:xfrm>
            <a:off x="6400800" y="2209800"/>
            <a:ext cx="685800" cy="15240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chicken_dancing_chicken_dance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2057400"/>
            <a:ext cx="2286000" cy="2438400"/>
          </a:xfrm>
          <a:prstGeom prst="rect">
            <a:avLst/>
          </a:prstGeom>
        </p:spPr>
      </p:pic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4953000" cy="1295400"/>
          </a:xfrm>
          <a:solidFill>
            <a:schemeClr val="hlink"/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Il </a:t>
            </a:r>
            <a:r>
              <a:rPr lang="en-US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est</a:t>
            </a:r>
            <a:r>
              <a:rPr lang="en-US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marrant</a:t>
            </a:r>
            <a:r>
              <a:rPr lang="en-US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.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Cloud 6"/>
          <p:cNvSpPr/>
          <p:nvPr/>
        </p:nvSpPr>
        <p:spPr>
          <a:xfrm>
            <a:off x="5638800" y="2286000"/>
            <a:ext cx="685800" cy="1447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loud 9"/>
          <p:cNvSpPr/>
          <p:nvPr/>
        </p:nvSpPr>
        <p:spPr>
          <a:xfrm rot="16200000">
            <a:off x="6137458" y="1634942"/>
            <a:ext cx="423949" cy="126886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art 10"/>
          <p:cNvSpPr/>
          <p:nvPr/>
        </p:nvSpPr>
        <p:spPr>
          <a:xfrm>
            <a:off x="5715000" y="2286000"/>
            <a:ext cx="304800" cy="304800"/>
          </a:xfrm>
          <a:prstGeom prst="hear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art 11"/>
          <p:cNvSpPr/>
          <p:nvPr/>
        </p:nvSpPr>
        <p:spPr>
          <a:xfrm>
            <a:off x="6629400" y="2362200"/>
            <a:ext cx="304800" cy="304800"/>
          </a:xfrm>
          <a:prstGeom prst="hear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chicken_dancing_chicken_dance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1981200"/>
            <a:ext cx="2286000" cy="2438400"/>
          </a:xfrm>
          <a:prstGeom prst="rect">
            <a:avLst/>
          </a:prstGeom>
        </p:spPr>
      </p:pic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3124200" y="4724400"/>
            <a:ext cx="4953000" cy="1295400"/>
          </a:xfrm>
          <a:prstGeom prst="rect">
            <a:avLst/>
          </a:prstGeom>
          <a:solidFill>
            <a:schemeClr val="hlink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Elle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est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marrante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077200" y="533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637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2637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28674" grpId="0" animBg="1" autoUpdateAnimBg="0"/>
      <p:bldP spid="17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loud 17"/>
          <p:cNvSpPr/>
          <p:nvPr/>
        </p:nvSpPr>
        <p:spPr>
          <a:xfrm>
            <a:off x="7772400" y="4724400"/>
            <a:ext cx="685800" cy="1447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loud 16"/>
          <p:cNvSpPr/>
          <p:nvPr/>
        </p:nvSpPr>
        <p:spPr>
          <a:xfrm>
            <a:off x="6172200" y="4724400"/>
            <a:ext cx="685800" cy="1447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114800" y="1371600"/>
            <a:ext cx="4419600" cy="1295400"/>
          </a:xfrm>
          <a:solidFill>
            <a:schemeClr val="hlink"/>
          </a:solidFill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Ils</a:t>
            </a:r>
            <a:r>
              <a:rPr lang="en-US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sont</a:t>
            </a:r>
            <a:r>
              <a:rPr lang="en-US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marrants</a:t>
            </a:r>
            <a:r>
              <a:rPr lang="en-US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.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9" name="Picture 8" descr="chicken_dancing_chicken_dance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8600"/>
            <a:ext cx="2286000" cy="2286000"/>
          </a:xfrm>
          <a:prstGeom prst="rect">
            <a:avLst/>
          </a:prstGeom>
        </p:spPr>
      </p:pic>
      <p:pic>
        <p:nvPicPr>
          <p:cNvPr id="13" name="Picture 12" descr="chicken_dancing_chicken_dance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7400" y="228600"/>
            <a:ext cx="2286000" cy="2286000"/>
          </a:xfrm>
          <a:prstGeom prst="rect">
            <a:avLst/>
          </a:prstGeom>
        </p:spPr>
      </p:pic>
      <p:pic>
        <p:nvPicPr>
          <p:cNvPr id="14" name="Picture 13" descr="chicken_dancing_chicken_dance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4419600"/>
            <a:ext cx="2286000" cy="2286000"/>
          </a:xfrm>
          <a:prstGeom prst="rect">
            <a:avLst/>
          </a:prstGeom>
        </p:spPr>
      </p:pic>
      <p:pic>
        <p:nvPicPr>
          <p:cNvPr id="7" name="Picture 6" descr="chicken_dancing_chicken_dance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4572000"/>
            <a:ext cx="2286000" cy="2286000"/>
          </a:xfrm>
          <a:prstGeom prst="rect">
            <a:avLst/>
          </a:prstGeom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28600" y="3962400"/>
            <a:ext cx="5105400" cy="1295400"/>
          </a:xfrm>
          <a:prstGeom prst="rect">
            <a:avLst/>
          </a:prstGeom>
          <a:solidFill>
            <a:schemeClr val="hlink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Elles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sont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marrantes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Cloud 9"/>
          <p:cNvSpPr/>
          <p:nvPr/>
        </p:nvSpPr>
        <p:spPr>
          <a:xfrm>
            <a:off x="5410200" y="4648200"/>
            <a:ext cx="685800" cy="1447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loud 10"/>
          <p:cNvSpPr/>
          <p:nvPr/>
        </p:nvSpPr>
        <p:spPr>
          <a:xfrm>
            <a:off x="7086600" y="4800600"/>
            <a:ext cx="685800" cy="1447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loud 11"/>
          <p:cNvSpPr/>
          <p:nvPr/>
        </p:nvSpPr>
        <p:spPr>
          <a:xfrm rot="16200000">
            <a:off x="7522326" y="4212474"/>
            <a:ext cx="423949" cy="990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loud 15"/>
          <p:cNvSpPr/>
          <p:nvPr/>
        </p:nvSpPr>
        <p:spPr>
          <a:xfrm rot="16200000">
            <a:off x="5922126" y="4212474"/>
            <a:ext cx="423949" cy="990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Heart 18"/>
          <p:cNvSpPr/>
          <p:nvPr/>
        </p:nvSpPr>
        <p:spPr>
          <a:xfrm>
            <a:off x="5638800" y="4724400"/>
            <a:ext cx="304800" cy="304800"/>
          </a:xfrm>
          <a:prstGeom prst="hear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Heart 19"/>
          <p:cNvSpPr/>
          <p:nvPr/>
        </p:nvSpPr>
        <p:spPr>
          <a:xfrm>
            <a:off x="7924800" y="4724400"/>
            <a:ext cx="304800" cy="304800"/>
          </a:xfrm>
          <a:prstGeom prst="hear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Heart 20"/>
          <p:cNvSpPr/>
          <p:nvPr/>
        </p:nvSpPr>
        <p:spPr>
          <a:xfrm>
            <a:off x="7315200" y="4800600"/>
            <a:ext cx="304800" cy="304800"/>
          </a:xfrm>
          <a:prstGeom prst="hear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Heart 21"/>
          <p:cNvSpPr/>
          <p:nvPr/>
        </p:nvSpPr>
        <p:spPr>
          <a:xfrm>
            <a:off x="6400800" y="4648200"/>
            <a:ext cx="304800" cy="304800"/>
          </a:xfrm>
          <a:prstGeom prst="hear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458200" y="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962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962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  <p:bldLst>
      <p:bldP spid="28674" grpId="0" animBg="1" autoUpdateAnimBg="0"/>
      <p:bldP spid="8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7"/>
          <p:cNvSpPr/>
          <p:nvPr/>
        </p:nvSpPr>
        <p:spPr>
          <a:xfrm>
            <a:off x="6400800" y="2209800"/>
            <a:ext cx="685800" cy="15240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chicken_dancing_chicken_dance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2057400"/>
            <a:ext cx="2286000" cy="2438400"/>
          </a:xfrm>
          <a:prstGeom prst="rect">
            <a:avLst/>
          </a:prstGeom>
        </p:spPr>
      </p:pic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4953000" cy="1295400"/>
          </a:xfrm>
          <a:solidFill>
            <a:schemeClr val="hlink"/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Il </a:t>
            </a:r>
            <a:r>
              <a:rPr lang="en-US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est</a:t>
            </a:r>
            <a:r>
              <a:rPr lang="en-US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marrant</a:t>
            </a:r>
            <a:r>
              <a:rPr lang="en-US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.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Cloud 6"/>
          <p:cNvSpPr/>
          <p:nvPr/>
        </p:nvSpPr>
        <p:spPr>
          <a:xfrm>
            <a:off x="5638800" y="2286000"/>
            <a:ext cx="685800" cy="1447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loud 9"/>
          <p:cNvSpPr/>
          <p:nvPr/>
        </p:nvSpPr>
        <p:spPr>
          <a:xfrm rot="16200000">
            <a:off x="6137458" y="1634942"/>
            <a:ext cx="423949" cy="126886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art 10"/>
          <p:cNvSpPr/>
          <p:nvPr/>
        </p:nvSpPr>
        <p:spPr>
          <a:xfrm>
            <a:off x="5715000" y="2286000"/>
            <a:ext cx="304800" cy="304800"/>
          </a:xfrm>
          <a:prstGeom prst="hear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art 11"/>
          <p:cNvSpPr/>
          <p:nvPr/>
        </p:nvSpPr>
        <p:spPr>
          <a:xfrm>
            <a:off x="6629400" y="2362200"/>
            <a:ext cx="304800" cy="304800"/>
          </a:xfrm>
          <a:prstGeom prst="hear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chicken_dancing_chicken_dance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1981200"/>
            <a:ext cx="2286000" cy="2438400"/>
          </a:xfrm>
          <a:prstGeom prst="rect">
            <a:avLst/>
          </a:prstGeom>
        </p:spPr>
      </p:pic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3124200" y="4724400"/>
            <a:ext cx="4953000" cy="1295400"/>
          </a:xfrm>
          <a:prstGeom prst="rect">
            <a:avLst/>
          </a:prstGeom>
          <a:solidFill>
            <a:schemeClr val="hlink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Elle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est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marrante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305800" y="533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6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716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loud 17"/>
          <p:cNvSpPr/>
          <p:nvPr/>
        </p:nvSpPr>
        <p:spPr>
          <a:xfrm>
            <a:off x="7772400" y="4724400"/>
            <a:ext cx="685800" cy="1447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loud 16"/>
          <p:cNvSpPr/>
          <p:nvPr/>
        </p:nvSpPr>
        <p:spPr>
          <a:xfrm>
            <a:off x="6172200" y="4724400"/>
            <a:ext cx="685800" cy="1447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114800" y="1371600"/>
            <a:ext cx="4419600" cy="1295400"/>
          </a:xfrm>
          <a:solidFill>
            <a:schemeClr val="hlink"/>
          </a:solidFill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Ils</a:t>
            </a:r>
            <a:r>
              <a:rPr lang="en-US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sont</a:t>
            </a:r>
            <a:r>
              <a:rPr lang="en-US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marrants</a:t>
            </a:r>
            <a:r>
              <a:rPr lang="en-US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.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9" name="Picture 8" descr="chicken_dancing_chicken_dance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8600"/>
            <a:ext cx="2286000" cy="2286000"/>
          </a:xfrm>
          <a:prstGeom prst="rect">
            <a:avLst/>
          </a:prstGeom>
        </p:spPr>
      </p:pic>
      <p:pic>
        <p:nvPicPr>
          <p:cNvPr id="13" name="Picture 12" descr="chicken_dancing_chicken_dance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7400" y="228600"/>
            <a:ext cx="2286000" cy="2286000"/>
          </a:xfrm>
          <a:prstGeom prst="rect">
            <a:avLst/>
          </a:prstGeom>
        </p:spPr>
      </p:pic>
      <p:pic>
        <p:nvPicPr>
          <p:cNvPr id="14" name="Picture 13" descr="chicken_dancing_chicken_dance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4419600"/>
            <a:ext cx="2286000" cy="2286000"/>
          </a:xfrm>
          <a:prstGeom prst="rect">
            <a:avLst/>
          </a:prstGeom>
        </p:spPr>
      </p:pic>
      <p:pic>
        <p:nvPicPr>
          <p:cNvPr id="7" name="Picture 6" descr="chicken_dancing_chicken_dance_lg_cl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4572000"/>
            <a:ext cx="2286000" cy="2286000"/>
          </a:xfrm>
          <a:prstGeom prst="rect">
            <a:avLst/>
          </a:prstGeom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28600" y="3962400"/>
            <a:ext cx="5105400" cy="1295400"/>
          </a:xfrm>
          <a:prstGeom prst="rect">
            <a:avLst/>
          </a:prstGeom>
          <a:solidFill>
            <a:schemeClr val="hlink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Elles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sont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marrantes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Cloud 9"/>
          <p:cNvSpPr/>
          <p:nvPr/>
        </p:nvSpPr>
        <p:spPr>
          <a:xfrm>
            <a:off x="5410200" y="4648200"/>
            <a:ext cx="685800" cy="1447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loud 10"/>
          <p:cNvSpPr/>
          <p:nvPr/>
        </p:nvSpPr>
        <p:spPr>
          <a:xfrm>
            <a:off x="7086600" y="4800600"/>
            <a:ext cx="685800" cy="1447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loud 11"/>
          <p:cNvSpPr/>
          <p:nvPr/>
        </p:nvSpPr>
        <p:spPr>
          <a:xfrm rot="16200000">
            <a:off x="7522326" y="4212474"/>
            <a:ext cx="423949" cy="990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loud 15"/>
          <p:cNvSpPr/>
          <p:nvPr/>
        </p:nvSpPr>
        <p:spPr>
          <a:xfrm rot="16200000">
            <a:off x="5922126" y="4212474"/>
            <a:ext cx="423949" cy="990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Heart 18"/>
          <p:cNvSpPr/>
          <p:nvPr/>
        </p:nvSpPr>
        <p:spPr>
          <a:xfrm>
            <a:off x="5638800" y="4724400"/>
            <a:ext cx="304800" cy="304800"/>
          </a:xfrm>
          <a:prstGeom prst="hear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Heart 19"/>
          <p:cNvSpPr/>
          <p:nvPr/>
        </p:nvSpPr>
        <p:spPr>
          <a:xfrm>
            <a:off x="7924800" y="4724400"/>
            <a:ext cx="304800" cy="304800"/>
          </a:xfrm>
          <a:prstGeom prst="hear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Heart 20"/>
          <p:cNvSpPr/>
          <p:nvPr/>
        </p:nvSpPr>
        <p:spPr>
          <a:xfrm>
            <a:off x="7315200" y="4800600"/>
            <a:ext cx="304800" cy="304800"/>
          </a:xfrm>
          <a:prstGeom prst="hear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Heart 21"/>
          <p:cNvSpPr/>
          <p:nvPr/>
        </p:nvSpPr>
        <p:spPr>
          <a:xfrm>
            <a:off x="6400800" y="4648200"/>
            <a:ext cx="304800" cy="304800"/>
          </a:xfrm>
          <a:prstGeom prst="hear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7543800" y="381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5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395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Les adjectifs</a:t>
            </a:r>
          </a:p>
        </p:txBody>
      </p:sp>
      <p:graphicFrame>
        <p:nvGraphicFramePr>
          <p:cNvPr id="153603" name="Group 3"/>
          <p:cNvGraphicFramePr>
            <a:graphicFrameLocks noGrp="1"/>
          </p:cNvGraphicFramePr>
          <p:nvPr>
            <p:ph type="tbl" idx="1"/>
          </p:nvPr>
        </p:nvGraphicFramePr>
        <p:xfrm>
          <a:off x="685800" y="1981200"/>
          <a:ext cx="7772400" cy="4145280"/>
        </p:xfrm>
        <a:graphic>
          <a:graphicData uri="http://schemas.openxmlformats.org/drawingml/2006/table">
            <a:tbl>
              <a:tblPr/>
              <a:tblGrid>
                <a:gridCol w="1943100"/>
                <a:gridCol w="1943100"/>
                <a:gridCol w="1943100"/>
                <a:gridCol w="19431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Masc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 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Masc pl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Fem sing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Fem pl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fort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forts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forte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fortes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153400" y="45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0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80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8229600" cy="808038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Les </a:t>
            </a:r>
            <a:r>
              <a:rPr lang="en-US" dirty="0" err="1">
                <a:solidFill>
                  <a:srgbClr val="FF0000"/>
                </a:solidFill>
              </a:rPr>
              <a:t>adjectifs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153603" name="Group 3"/>
          <p:cNvGraphicFramePr>
            <a:graphicFrameLocks noGrp="1"/>
          </p:cNvGraphicFramePr>
          <p:nvPr>
            <p:ph type="tbl" idx="1"/>
          </p:nvPr>
        </p:nvGraphicFramePr>
        <p:xfrm>
          <a:off x="838200" y="1219200"/>
          <a:ext cx="7772400" cy="4663440"/>
        </p:xfrm>
        <a:graphic>
          <a:graphicData uri="http://schemas.openxmlformats.org/drawingml/2006/table">
            <a:tbl>
              <a:tblPr/>
              <a:tblGrid>
                <a:gridCol w="1943100"/>
                <a:gridCol w="1943100"/>
                <a:gridCol w="1943100"/>
                <a:gridCol w="19431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Masc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 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Masc pl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Fem sing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Fem pl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fort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forts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forte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fortes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amusant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amusants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amusante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amusantes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marrant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marrants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marrante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marrantes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méchant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méchants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méchante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méchantes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intelligent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intelligents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intelligente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intelligentes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petit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petits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petite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petites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grand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grands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grande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grandes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blond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blonds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blonde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blondes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001000" y="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55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555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Les adjectifs</a:t>
            </a:r>
          </a:p>
        </p:txBody>
      </p:sp>
      <p:graphicFrame>
        <p:nvGraphicFramePr>
          <p:cNvPr id="153603" name="Group 3"/>
          <p:cNvGraphicFramePr>
            <a:graphicFrameLocks noGrp="1"/>
          </p:cNvGraphicFramePr>
          <p:nvPr>
            <p:ph type="tbl" idx="1"/>
          </p:nvPr>
        </p:nvGraphicFramePr>
        <p:xfrm>
          <a:off x="685800" y="1981200"/>
          <a:ext cx="7772400" cy="3108960"/>
        </p:xfrm>
        <a:graphic>
          <a:graphicData uri="http://schemas.openxmlformats.org/drawingml/2006/table">
            <a:tbl>
              <a:tblPr/>
              <a:tblGrid>
                <a:gridCol w="1943100"/>
                <a:gridCol w="1943100"/>
                <a:gridCol w="1943100"/>
                <a:gridCol w="19431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Masc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 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Masc pl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Fem sing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Fem pl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brun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Bruns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Brune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brunes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chataîn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chataîns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chataîne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chataînes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mignon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mignons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mignonne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mignonnes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Bon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Bons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Bonne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bonnes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077200" y="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17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817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Les adjectifs</a:t>
            </a:r>
          </a:p>
        </p:txBody>
      </p:sp>
      <p:graphicFrame>
        <p:nvGraphicFramePr>
          <p:cNvPr id="153603" name="Group 3"/>
          <p:cNvGraphicFramePr>
            <a:graphicFrameLocks noGrp="1"/>
          </p:cNvGraphicFramePr>
          <p:nvPr>
            <p:ph type="tbl" idx="1"/>
          </p:nvPr>
        </p:nvGraphicFramePr>
        <p:xfrm>
          <a:off x="609600" y="1219200"/>
          <a:ext cx="7772400" cy="4948629"/>
        </p:xfrm>
        <a:graphic>
          <a:graphicData uri="http://schemas.openxmlformats.org/drawingml/2006/table">
            <a:tbl>
              <a:tblPr/>
              <a:tblGrid>
                <a:gridCol w="1943100"/>
                <a:gridCol w="1943100"/>
                <a:gridCol w="1943100"/>
                <a:gridCol w="1943100"/>
              </a:tblGrid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Masc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 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Masc pl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Fem sing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Fem pl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Sportif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Sportifs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Sportive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Sportives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créatif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créatifs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créative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créatives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033">
                <a:tc>
                  <a:txBody>
                    <a:bodyPr/>
                    <a:lstStyle/>
                    <a:p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229600" y="381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1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81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371600" y="533400"/>
            <a:ext cx="6553200" cy="3733800"/>
          </a:xfrm>
          <a:prstGeom prst="rect">
            <a:avLst/>
          </a:prstGeom>
          <a:solidFill>
            <a:srgbClr val="EF251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9144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Bien </a:t>
            </a:r>
            <a:r>
              <a:rPr lang="en-US" dirty="0" err="1" smtClean="0">
                <a:solidFill>
                  <a:schemeClr val="bg1"/>
                </a:solidFill>
              </a:rPr>
              <a:t>Dit</a:t>
            </a:r>
            <a:r>
              <a:rPr lang="en-US" dirty="0" smtClean="0">
                <a:solidFill>
                  <a:schemeClr val="bg1"/>
                </a:solidFill>
              </a:rPr>
              <a:t> 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057400" y="1905000"/>
            <a:ext cx="5334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dirty="0" err="1">
                <a:solidFill>
                  <a:schemeClr val="bg1"/>
                </a:solidFill>
                <a:latin typeface="Times New Roman" pitchFamily="16" charset="0"/>
              </a:rPr>
              <a:t>Chapitre</a:t>
            </a:r>
            <a:r>
              <a:rPr lang="en-US" sz="3600" dirty="0">
                <a:solidFill>
                  <a:schemeClr val="bg1"/>
                </a:solidFill>
                <a:latin typeface="Times New Roman" pitchFamily="16" charset="0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6" charset="0"/>
              </a:rPr>
              <a:t>3, </a:t>
            </a:r>
            <a:r>
              <a:rPr lang="en-US" sz="3600" dirty="0" err="1" smtClean="0">
                <a:solidFill>
                  <a:schemeClr val="bg1"/>
                </a:solidFill>
                <a:latin typeface="Times New Roman" pitchFamily="16" charset="0"/>
              </a:rPr>
              <a:t>Vocabulaire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6" charset="0"/>
              </a:rPr>
              <a:t> 1, Pt 3:  ETRE &amp; </a:t>
            </a:r>
            <a:r>
              <a:rPr lang="en-US" sz="3600" dirty="0" err="1" smtClean="0">
                <a:solidFill>
                  <a:schemeClr val="bg1"/>
                </a:solidFill>
                <a:latin typeface="Times New Roman" pitchFamily="16" charset="0"/>
              </a:rPr>
              <a:t>adjectifs</a:t>
            </a:r>
            <a:endParaRPr lang="en-US" sz="3600" dirty="0" smtClean="0">
              <a:solidFill>
                <a:schemeClr val="bg1"/>
              </a:solidFill>
              <a:latin typeface="Times New Roman" pitchFamily="16" charset="0"/>
            </a:endParaRPr>
          </a:p>
          <a:p>
            <a:pPr algn="ctr">
              <a:spcBef>
                <a:spcPct val="50000"/>
              </a:spcBef>
            </a:pPr>
            <a:r>
              <a:rPr lang="en-US" sz="3600" dirty="0" smtClean="0">
                <a:solidFill>
                  <a:schemeClr val="bg1"/>
                </a:solidFill>
                <a:latin typeface="Times New Roman" pitchFamily="16" charset="0"/>
              </a:rPr>
              <a:t>Comment </a:t>
            </a:r>
            <a:r>
              <a:rPr lang="en-US" sz="3600" dirty="0" err="1" smtClean="0">
                <a:solidFill>
                  <a:schemeClr val="bg1"/>
                </a:solidFill>
                <a:latin typeface="Times New Roman" pitchFamily="16" charset="0"/>
              </a:rPr>
              <a:t>est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6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latin typeface="Times New Roman" pitchFamily="16" charset="0"/>
              </a:rPr>
              <a:t>ta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6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latin typeface="Times New Roman" pitchFamily="16" charset="0"/>
              </a:rPr>
              <a:t>famille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6" charset="0"/>
              </a:rPr>
              <a:t>?</a:t>
            </a:r>
            <a:endParaRPr lang="en-US" sz="3600" dirty="0">
              <a:solidFill>
                <a:schemeClr val="bg1"/>
              </a:solidFill>
              <a:latin typeface="Times New Roman" pitchFamily="16" charset="0"/>
            </a:endParaRPr>
          </a:p>
        </p:txBody>
      </p:sp>
      <p:pic>
        <p:nvPicPr>
          <p:cNvPr id="3077" name="Picture 5" descr="PHYLLI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5334000"/>
            <a:ext cx="1828800" cy="571500"/>
          </a:xfrm>
          <a:prstGeom prst="rect">
            <a:avLst/>
          </a:prstGeom>
          <a:noFill/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762000" y="53340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  <a:latin typeface="Times New Roman" pitchFamily="16" charset="0"/>
              </a:rPr>
              <a:t>Created by: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4572000" y="5181600"/>
            <a:ext cx="1981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 err="1">
                <a:solidFill>
                  <a:schemeClr val="bg1"/>
                </a:solidFill>
                <a:latin typeface="Vladimir Script" pitchFamily="64" charset="0"/>
              </a:rPr>
              <a:t>Dimick</a:t>
            </a:r>
            <a:endParaRPr lang="en-US" sz="4000" b="1" dirty="0">
              <a:solidFill>
                <a:schemeClr val="bg1"/>
              </a:solidFill>
              <a:latin typeface="Vladimir Script" pitchFamily="64" charset="0"/>
            </a:endParaRPr>
          </a:p>
        </p:txBody>
      </p:sp>
      <p:pic>
        <p:nvPicPr>
          <p:cNvPr id="11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458200" y="533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9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709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Les adjectifs</a:t>
            </a:r>
          </a:p>
        </p:txBody>
      </p:sp>
      <p:graphicFrame>
        <p:nvGraphicFramePr>
          <p:cNvPr id="153603" name="Group 3"/>
          <p:cNvGraphicFramePr>
            <a:graphicFrameLocks noGrp="1"/>
          </p:cNvGraphicFramePr>
          <p:nvPr>
            <p:ph type="tbl" idx="1"/>
          </p:nvPr>
        </p:nvGraphicFramePr>
        <p:xfrm>
          <a:off x="609600" y="1219200"/>
          <a:ext cx="7772400" cy="4948629"/>
        </p:xfrm>
        <a:graphic>
          <a:graphicData uri="http://schemas.openxmlformats.org/drawingml/2006/table">
            <a:tbl>
              <a:tblPr/>
              <a:tblGrid>
                <a:gridCol w="1943100"/>
                <a:gridCol w="1943100"/>
                <a:gridCol w="1943100"/>
                <a:gridCol w="1943100"/>
              </a:tblGrid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Masc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 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Masc pl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Fem sing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Fem pl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Sérieux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Sérieux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Sérieuse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Sérieuses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Paresseux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Paresseux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Paresseuse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Paresseuses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033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roux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roux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Rousse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Rousses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Gros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Gros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Grosse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Grosses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458200" y="381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2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42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Les adjectifs</a:t>
            </a:r>
          </a:p>
        </p:txBody>
      </p:sp>
      <p:graphicFrame>
        <p:nvGraphicFramePr>
          <p:cNvPr id="153603" name="Group 3"/>
          <p:cNvGraphicFramePr>
            <a:graphicFrameLocks noGrp="1"/>
          </p:cNvGraphicFramePr>
          <p:nvPr>
            <p:ph type="tbl" idx="1"/>
          </p:nvPr>
        </p:nvGraphicFramePr>
        <p:xfrm>
          <a:off x="609600" y="1219200"/>
          <a:ext cx="7772400" cy="4948629"/>
        </p:xfrm>
        <a:graphic>
          <a:graphicData uri="http://schemas.openxmlformats.org/drawingml/2006/table">
            <a:tbl>
              <a:tblPr/>
              <a:tblGrid>
                <a:gridCol w="1943100"/>
                <a:gridCol w="1943100"/>
                <a:gridCol w="1943100"/>
                <a:gridCol w="1943100"/>
              </a:tblGrid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Masc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 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Masc pl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Fem sing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Fem pl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033">
                <a:tc>
                  <a:txBody>
                    <a:bodyPr/>
                    <a:lstStyle/>
                    <a:p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gentil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gentils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gentille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gentilles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077200" y="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75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Les adjectifs</a:t>
            </a:r>
          </a:p>
        </p:txBody>
      </p:sp>
      <p:graphicFrame>
        <p:nvGraphicFramePr>
          <p:cNvPr id="153603" name="Group 3"/>
          <p:cNvGraphicFramePr>
            <a:graphicFrameLocks noGrp="1"/>
          </p:cNvGraphicFramePr>
          <p:nvPr>
            <p:ph type="tbl" idx="1"/>
          </p:nvPr>
        </p:nvGraphicFramePr>
        <p:xfrm>
          <a:off x="609600" y="1219200"/>
          <a:ext cx="7772400" cy="4948629"/>
        </p:xfrm>
        <a:graphic>
          <a:graphicData uri="http://schemas.openxmlformats.org/drawingml/2006/table">
            <a:tbl>
              <a:tblPr/>
              <a:tblGrid>
                <a:gridCol w="1943100"/>
                <a:gridCol w="1943100"/>
                <a:gridCol w="1943100"/>
                <a:gridCol w="1943100"/>
              </a:tblGrid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Masc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 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Masc pl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Fem sing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Fem pl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Sportif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Sportifs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Sportive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Sportives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créatif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créatifs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créative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créatives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Sérieux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Sérieux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Sérieuse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Sérieuses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Paresseux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Paresseux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Paresseuse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Paresseuses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033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roux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roux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Rousse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Rousses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Gros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Gros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Grosse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Grosses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gentil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gentils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gentille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gentilles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305800" y="381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3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63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Les adjectifs</a:t>
            </a:r>
          </a:p>
        </p:txBody>
      </p:sp>
      <p:graphicFrame>
        <p:nvGraphicFramePr>
          <p:cNvPr id="154627" name="Group 3"/>
          <p:cNvGraphicFramePr>
            <a:graphicFrameLocks noGrp="1"/>
          </p:cNvGraphicFramePr>
          <p:nvPr>
            <p:ph type="tbl" idx="1"/>
          </p:nvPr>
        </p:nvGraphicFramePr>
        <p:xfrm>
          <a:off x="304800" y="1981200"/>
          <a:ext cx="8610600" cy="3108960"/>
        </p:xfrm>
        <a:graphic>
          <a:graphicData uri="http://schemas.openxmlformats.org/drawingml/2006/table">
            <a:tbl>
              <a:tblPr/>
              <a:tblGrid>
                <a:gridCol w="2152650"/>
                <a:gridCol w="2152650"/>
                <a:gridCol w="2152650"/>
                <a:gridCol w="215265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Masc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 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Masc pl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Fem sing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Fem pl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jeune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jeunes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jeune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jeunes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54675" name="Picture 5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Recorded Sound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29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00" fill="hold"/>
                                        <p:tgtEl>
                                          <p:spTgt spid="1546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467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Les adjectifs</a:t>
            </a:r>
          </a:p>
        </p:txBody>
      </p:sp>
      <p:graphicFrame>
        <p:nvGraphicFramePr>
          <p:cNvPr id="154627" name="Group 3"/>
          <p:cNvGraphicFramePr>
            <a:graphicFrameLocks noGrp="1"/>
          </p:cNvGraphicFramePr>
          <p:nvPr>
            <p:ph type="tbl" idx="1"/>
          </p:nvPr>
        </p:nvGraphicFramePr>
        <p:xfrm>
          <a:off x="304800" y="1981200"/>
          <a:ext cx="8610600" cy="3108960"/>
        </p:xfrm>
        <a:graphic>
          <a:graphicData uri="http://schemas.openxmlformats.org/drawingml/2006/table">
            <a:tbl>
              <a:tblPr/>
              <a:tblGrid>
                <a:gridCol w="2152650"/>
                <a:gridCol w="2152650"/>
                <a:gridCol w="2152650"/>
                <a:gridCol w="215265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Masc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 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Masc pl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Fem sing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Fem pl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jeune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jeunes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jeune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jeunes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timide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timides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timide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timides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mince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minces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mince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minces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sympathique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sympathiques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sympathique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sympathiques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pénible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pénibles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pénible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pénibles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077200" y="1066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Les adjectifs</a:t>
            </a:r>
          </a:p>
        </p:txBody>
      </p:sp>
      <p:graphicFrame>
        <p:nvGraphicFramePr>
          <p:cNvPr id="154627" name="Group 3"/>
          <p:cNvGraphicFramePr>
            <a:graphicFrameLocks noGrp="1"/>
          </p:cNvGraphicFramePr>
          <p:nvPr>
            <p:ph type="tbl" idx="1"/>
          </p:nvPr>
        </p:nvGraphicFramePr>
        <p:xfrm>
          <a:off x="304800" y="1981200"/>
          <a:ext cx="8610600" cy="3108960"/>
        </p:xfrm>
        <a:graphic>
          <a:graphicData uri="http://schemas.openxmlformats.org/drawingml/2006/table">
            <a:tbl>
              <a:tblPr/>
              <a:tblGrid>
                <a:gridCol w="2152650"/>
                <a:gridCol w="2152650"/>
                <a:gridCol w="2152650"/>
                <a:gridCol w="215265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Masc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 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Masc pl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Fem sing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Fem pl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âgé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âgés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âgée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âgées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153400" y="381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38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Les adjectifs</a:t>
            </a:r>
          </a:p>
        </p:txBody>
      </p:sp>
      <p:graphicFrame>
        <p:nvGraphicFramePr>
          <p:cNvPr id="158723" name="Group 3"/>
          <p:cNvGraphicFramePr>
            <a:graphicFrameLocks noGrp="1"/>
          </p:cNvGraphicFramePr>
          <p:nvPr>
            <p:ph type="tbl" idx="1"/>
          </p:nvPr>
        </p:nvGraphicFramePr>
        <p:xfrm>
          <a:off x="685800" y="1981200"/>
          <a:ext cx="7772400" cy="2590800"/>
        </p:xfrm>
        <a:graphic>
          <a:graphicData uri="http://schemas.openxmlformats.org/drawingml/2006/table">
            <a:tbl>
              <a:tblPr/>
              <a:tblGrid>
                <a:gridCol w="1943100"/>
                <a:gridCol w="1943100"/>
                <a:gridCol w="1943100"/>
                <a:gridCol w="19431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Masc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 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Masc pl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Fem sing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6" charset="0"/>
                        </a:rPr>
                        <a:t>Fem pl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marron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marron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marron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marron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orange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orange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orange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orange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cool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cool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cool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cool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super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super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super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</a:rPr>
                        <a:t>super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001000" y="381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38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0800" y="3505200"/>
            <a:ext cx="3581400" cy="1470025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chemeClr val="accent2"/>
                </a:solidFill>
              </a:rPr>
              <a:t>FIN</a:t>
            </a:r>
            <a:endParaRPr lang="en-US" sz="8800" b="1" dirty="0">
              <a:solidFill>
                <a:schemeClr val="accent2"/>
              </a:solidFill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229600" y="381000"/>
            <a:ext cx="304800" cy="304800"/>
          </a:xfrm>
          <a:prstGeom prst="rect">
            <a:avLst/>
          </a:prstGeom>
        </p:spPr>
      </p:pic>
      <p:pic>
        <p:nvPicPr>
          <p:cNvPr id="5" name="Picture 4" descr="photo_album_flipping_lg_cl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228600"/>
            <a:ext cx="3253154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846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524000" y="1600200"/>
            <a:ext cx="1143000" cy="6096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696200" cy="1143000"/>
          </a:xfrm>
          <a:solidFill>
            <a:srgbClr val="FF0000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en-US" b="1"/>
              <a:t>être: to be (am, is, are)</a:t>
            </a:r>
          </a:p>
        </p:txBody>
      </p:sp>
      <p:graphicFrame>
        <p:nvGraphicFramePr>
          <p:cNvPr id="21508" name="Group 4"/>
          <p:cNvGraphicFramePr>
            <a:graphicFrameLocks noGrp="1"/>
          </p:cNvGraphicFramePr>
          <p:nvPr>
            <p:ph type="tbl" idx="1"/>
          </p:nvPr>
        </p:nvGraphicFramePr>
        <p:xfrm>
          <a:off x="762000" y="1447800"/>
          <a:ext cx="7772400" cy="5114544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Je</a:t>
                      </a:r>
                      <a:endParaRPr kumimoji="0" lang="en-US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Nous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Vous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Elle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Elles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</a:tbl>
          </a:graphicData>
        </a:graphic>
      </p:graphicFrame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610600" y="45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70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524000" y="1600200"/>
            <a:ext cx="1143000" cy="6096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696200" cy="1143000"/>
          </a:xfrm>
          <a:solidFill>
            <a:srgbClr val="FF0000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en-US" b="1"/>
              <a:t>être: to be (am, is, are)</a:t>
            </a:r>
          </a:p>
        </p:txBody>
      </p:sp>
      <p:graphicFrame>
        <p:nvGraphicFramePr>
          <p:cNvPr id="21508" name="Group 4"/>
          <p:cNvGraphicFramePr>
            <a:graphicFrameLocks noGrp="1"/>
          </p:cNvGraphicFramePr>
          <p:nvPr>
            <p:ph type="tbl" idx="1"/>
          </p:nvPr>
        </p:nvGraphicFramePr>
        <p:xfrm>
          <a:off x="762000" y="1447800"/>
          <a:ext cx="7772400" cy="5114544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Je</a:t>
                      </a:r>
                      <a:endParaRPr kumimoji="0" lang="en-US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Nous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Vous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Il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est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Elle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est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On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est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Ils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Elles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</a:tbl>
          </a:graphicData>
        </a:graphic>
      </p:graphicFrame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686800" y="304800"/>
            <a:ext cx="304800" cy="304800"/>
          </a:xfrm>
          <a:prstGeom prst="rect">
            <a:avLst/>
          </a:prstGeom>
        </p:spPr>
      </p:pic>
      <p:sp>
        <p:nvSpPr>
          <p:cNvPr id="9" name="Line 25"/>
          <p:cNvSpPr>
            <a:spLocks noChangeShapeType="1"/>
          </p:cNvSpPr>
          <p:nvPr/>
        </p:nvSpPr>
        <p:spPr bwMode="auto">
          <a:xfrm flipV="1">
            <a:off x="914400" y="5029200"/>
            <a:ext cx="1447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E0FD35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077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2077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524000" y="1600200"/>
            <a:ext cx="1143000" cy="6096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696200" cy="1143000"/>
          </a:xfrm>
          <a:solidFill>
            <a:srgbClr val="FF0000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en-US" b="1"/>
              <a:t>être: to be (am, is, are)</a:t>
            </a:r>
          </a:p>
        </p:txBody>
      </p:sp>
      <p:graphicFrame>
        <p:nvGraphicFramePr>
          <p:cNvPr id="21508" name="Group 4"/>
          <p:cNvGraphicFramePr>
            <a:graphicFrameLocks noGrp="1"/>
          </p:cNvGraphicFramePr>
          <p:nvPr>
            <p:ph type="tbl" idx="1"/>
          </p:nvPr>
        </p:nvGraphicFramePr>
        <p:xfrm>
          <a:off x="762000" y="1447800"/>
          <a:ext cx="7772400" cy="5114544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Je</a:t>
                      </a:r>
                      <a:endParaRPr kumimoji="0" lang="en-US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Nous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Vous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Il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est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Elle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est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On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est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Ils</a:t>
                      </a: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sont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Elles</a:t>
                      </a: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sont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</a:tbl>
          </a:graphicData>
        </a:graphic>
      </p:graphicFrame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686800" y="381000"/>
            <a:ext cx="304800" cy="304800"/>
          </a:xfrm>
          <a:prstGeom prst="rect">
            <a:avLst/>
          </a:prstGeom>
        </p:spPr>
      </p:pic>
      <p:sp>
        <p:nvSpPr>
          <p:cNvPr id="9" name="Line 25"/>
          <p:cNvSpPr>
            <a:spLocks noChangeShapeType="1"/>
          </p:cNvSpPr>
          <p:nvPr/>
        </p:nvSpPr>
        <p:spPr bwMode="auto">
          <a:xfrm flipV="1">
            <a:off x="5257800" y="4953000"/>
            <a:ext cx="1676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27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271"/>
                            </p:stCondLst>
                            <p:childTnLst>
                              <p:par>
                                <p:cTn id="8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E0FD35"/>
                                      </p:to>
                                    </p:animClr>
                                    <p:set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4027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524000" y="1600200"/>
            <a:ext cx="1143000" cy="6096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696200" cy="1143000"/>
          </a:xfrm>
          <a:solidFill>
            <a:srgbClr val="FF0000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en-US" b="1"/>
              <a:t>être: to be (am, is, are)</a:t>
            </a:r>
          </a:p>
        </p:txBody>
      </p:sp>
      <p:graphicFrame>
        <p:nvGraphicFramePr>
          <p:cNvPr id="21508" name="Group 4"/>
          <p:cNvGraphicFramePr>
            <a:graphicFrameLocks noGrp="1"/>
          </p:cNvGraphicFramePr>
          <p:nvPr>
            <p:ph type="tbl" idx="1"/>
          </p:nvPr>
        </p:nvGraphicFramePr>
        <p:xfrm>
          <a:off x="762000" y="1447800"/>
          <a:ext cx="7772400" cy="5114544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Je </a:t>
                      </a:r>
                      <a:r>
                        <a:rPr kumimoji="0" lang="en-US" sz="5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suis</a:t>
                      </a:r>
                      <a:endParaRPr kumimoji="0" lang="en-US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Nous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Vous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Il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est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Elle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est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On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est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Ils</a:t>
                      </a: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sont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Elles</a:t>
                      </a: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sont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</a:tbl>
          </a:graphicData>
        </a:graphic>
      </p:graphicFrame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686800" y="533400"/>
            <a:ext cx="304800" cy="304800"/>
          </a:xfrm>
          <a:prstGeom prst="rect">
            <a:avLst/>
          </a:prstGeom>
        </p:spPr>
      </p:pic>
      <p:sp>
        <p:nvSpPr>
          <p:cNvPr id="8" name="Line 25"/>
          <p:cNvSpPr>
            <a:spLocks noChangeShapeType="1"/>
          </p:cNvSpPr>
          <p:nvPr/>
        </p:nvSpPr>
        <p:spPr bwMode="auto">
          <a:xfrm flipV="1">
            <a:off x="1447800" y="2362200"/>
            <a:ext cx="1676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4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541"/>
                            </p:stCondLst>
                            <p:childTnLst>
                              <p:par>
                                <p:cTn id="8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E0FD35"/>
                                      </p:to>
                                    </p:animClr>
                                    <p:set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054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524000" y="1600200"/>
            <a:ext cx="1143000" cy="6096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696200" cy="1143000"/>
          </a:xfrm>
          <a:solidFill>
            <a:srgbClr val="FF0000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en-US" b="1"/>
              <a:t>être: to be (am, is, are)</a:t>
            </a:r>
          </a:p>
        </p:txBody>
      </p:sp>
      <p:graphicFrame>
        <p:nvGraphicFramePr>
          <p:cNvPr id="21508" name="Group 4"/>
          <p:cNvGraphicFramePr>
            <a:graphicFrameLocks noGrp="1"/>
          </p:cNvGraphicFramePr>
          <p:nvPr>
            <p:ph type="tbl" idx="1"/>
          </p:nvPr>
        </p:nvGraphicFramePr>
        <p:xfrm>
          <a:off x="762000" y="1447800"/>
          <a:ext cx="7772400" cy="5114544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Je </a:t>
                      </a:r>
                      <a:r>
                        <a:rPr kumimoji="0" lang="en-US" sz="5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suis</a:t>
                      </a:r>
                      <a:endParaRPr kumimoji="0" lang="en-US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Nous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Tu</a:t>
                      </a: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es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Vous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Il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est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Elle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est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On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est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Ils</a:t>
                      </a: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sont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Elles</a:t>
                      </a: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sont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</a:tbl>
          </a:graphicData>
        </a:graphic>
      </p:graphicFrame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534400" y="533400"/>
            <a:ext cx="304800" cy="304800"/>
          </a:xfrm>
          <a:prstGeom prst="rect">
            <a:avLst/>
          </a:prstGeom>
        </p:spPr>
      </p:pic>
      <p:sp>
        <p:nvSpPr>
          <p:cNvPr id="8" name="Line 25"/>
          <p:cNvSpPr>
            <a:spLocks noChangeShapeType="1"/>
          </p:cNvSpPr>
          <p:nvPr/>
        </p:nvSpPr>
        <p:spPr bwMode="auto">
          <a:xfrm flipV="1">
            <a:off x="1295400" y="3657600"/>
            <a:ext cx="1447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2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4210"/>
                            </p:stCondLst>
                            <p:childTnLst>
                              <p:par>
                                <p:cTn id="8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E0FD35"/>
                                      </p:to>
                                    </p:animClr>
                                    <p:set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42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524000" y="1600200"/>
            <a:ext cx="1143000" cy="6096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  <a:solidFill>
            <a:srgbClr val="FF0000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en-US" b="1"/>
              <a:t>être: to be (am, is, are)</a:t>
            </a:r>
          </a:p>
        </p:txBody>
      </p:sp>
      <p:graphicFrame>
        <p:nvGraphicFramePr>
          <p:cNvPr id="21508" name="Group 4"/>
          <p:cNvGraphicFramePr>
            <a:graphicFrameLocks noGrp="1"/>
          </p:cNvGraphicFramePr>
          <p:nvPr>
            <p:ph type="tbl" idx="1"/>
          </p:nvPr>
        </p:nvGraphicFramePr>
        <p:xfrm>
          <a:off x="533400" y="1447800"/>
          <a:ext cx="8077200" cy="4848517"/>
        </p:xfrm>
        <a:graphic>
          <a:graphicData uri="http://schemas.openxmlformats.org/drawingml/2006/table">
            <a:tbl>
              <a:tblPr/>
              <a:tblGrid>
                <a:gridCol w="4038600"/>
                <a:gridCol w="4038600"/>
              </a:tblGrid>
              <a:tr h="1265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Je </a:t>
                      </a:r>
                      <a:r>
                        <a:rPr kumimoji="0" lang="en-US" sz="5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suis</a:t>
                      </a:r>
                      <a:endParaRPr kumimoji="0" lang="en-US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Nous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sommes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12116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Tu</a:t>
                      </a: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es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Vous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20948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Il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est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Elle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est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On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est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Ils</a:t>
                      </a: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sont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Elles</a:t>
                      </a: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sont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</a:tbl>
          </a:graphicData>
        </a:graphic>
      </p:graphicFrame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610600" y="762000"/>
            <a:ext cx="304800" cy="304800"/>
          </a:xfrm>
          <a:prstGeom prst="rect">
            <a:avLst/>
          </a:prstGeom>
        </p:spPr>
      </p:pic>
      <p:sp>
        <p:nvSpPr>
          <p:cNvPr id="8" name="Line 25"/>
          <p:cNvSpPr>
            <a:spLocks noChangeShapeType="1"/>
          </p:cNvSpPr>
          <p:nvPr/>
        </p:nvSpPr>
        <p:spPr bwMode="auto">
          <a:xfrm>
            <a:off x="6248400" y="2286000"/>
            <a:ext cx="2286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E0FD35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87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287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524000" y="1600200"/>
            <a:ext cx="1143000" cy="6096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  <a:solidFill>
            <a:srgbClr val="FF0000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en-US" b="1"/>
              <a:t>être: to be (am, is, are)</a:t>
            </a:r>
          </a:p>
        </p:txBody>
      </p:sp>
      <p:graphicFrame>
        <p:nvGraphicFramePr>
          <p:cNvPr id="21508" name="Group 4"/>
          <p:cNvGraphicFramePr>
            <a:graphicFrameLocks noGrp="1"/>
          </p:cNvGraphicFramePr>
          <p:nvPr>
            <p:ph type="tbl" idx="1"/>
          </p:nvPr>
        </p:nvGraphicFramePr>
        <p:xfrm>
          <a:off x="533400" y="1447800"/>
          <a:ext cx="8077200" cy="4848517"/>
        </p:xfrm>
        <a:graphic>
          <a:graphicData uri="http://schemas.openxmlformats.org/drawingml/2006/table">
            <a:tbl>
              <a:tblPr/>
              <a:tblGrid>
                <a:gridCol w="4038600"/>
                <a:gridCol w="4038600"/>
              </a:tblGrid>
              <a:tr h="1265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Je </a:t>
                      </a:r>
                      <a:r>
                        <a:rPr kumimoji="0" lang="en-US" sz="5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suis</a:t>
                      </a:r>
                      <a:endParaRPr kumimoji="0" lang="en-US" sz="5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Nous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sommes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12116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Tu</a:t>
                      </a: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es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Vous</a:t>
                      </a: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êtes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20948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Il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est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Elle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est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On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est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Ils</a:t>
                      </a: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sont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Elles</a:t>
                      </a: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4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sont</a:t>
                      </a:r>
                      <a:endParaRPr kumimoji="0" 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</a:tbl>
          </a:graphicData>
        </a:graphic>
      </p:graphicFrame>
      <p:sp>
        <p:nvSpPr>
          <p:cNvPr id="8" name="Line 25"/>
          <p:cNvSpPr>
            <a:spLocks noChangeShapeType="1"/>
          </p:cNvSpPr>
          <p:nvPr/>
        </p:nvSpPr>
        <p:spPr bwMode="auto">
          <a:xfrm>
            <a:off x="5867400" y="3581400"/>
            <a:ext cx="1600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839200" y="45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E0FD35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907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907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557</Words>
  <Application>Microsoft Office PowerPoint</Application>
  <PresentationFormat>On-screen Show (4:3)</PresentationFormat>
  <Paragraphs>308</Paragraphs>
  <Slides>27</Slides>
  <Notes>0</Notes>
  <HiddenSlides>0</HiddenSlides>
  <MMClips>27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Bien Dit 1</vt:lpstr>
      <vt:lpstr>Bien Dit 1</vt:lpstr>
      <vt:lpstr>être: to be (am, is, are)</vt:lpstr>
      <vt:lpstr>être: to be (am, is, are)</vt:lpstr>
      <vt:lpstr>être: to be (am, is, are)</vt:lpstr>
      <vt:lpstr>être: to be (am, is, are)</vt:lpstr>
      <vt:lpstr>être: to be (am, is, are)</vt:lpstr>
      <vt:lpstr>être: to be (am, is, are)</vt:lpstr>
      <vt:lpstr>être: to be (am, is, are)</vt:lpstr>
      <vt:lpstr>être: to be (am, is, are)</vt:lpstr>
      <vt:lpstr>Il est comment?</vt:lpstr>
      <vt:lpstr>Il est marrant. </vt:lpstr>
      <vt:lpstr>Ils sont marrants. </vt:lpstr>
      <vt:lpstr>Il est marrant. </vt:lpstr>
      <vt:lpstr>Ils sont marrants. </vt:lpstr>
      <vt:lpstr>Les adjectifs</vt:lpstr>
      <vt:lpstr>Les adjectifs</vt:lpstr>
      <vt:lpstr>Les adjectifs</vt:lpstr>
      <vt:lpstr>Les adjectifs</vt:lpstr>
      <vt:lpstr>Les adjectifs</vt:lpstr>
      <vt:lpstr>Les adjectifs</vt:lpstr>
      <vt:lpstr>Les adjectifs</vt:lpstr>
      <vt:lpstr>Les adjectifs</vt:lpstr>
      <vt:lpstr>Les adjectifs</vt:lpstr>
      <vt:lpstr>Les adjectifs</vt:lpstr>
      <vt:lpstr>Les adjectifs</vt:lpstr>
      <vt:lpstr>FIN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 1</dc:title>
  <dc:creator>Phyllis</dc:creator>
  <cp:lastModifiedBy>Phyllis</cp:lastModifiedBy>
  <cp:revision>91</cp:revision>
  <dcterms:created xsi:type="dcterms:W3CDTF">2010-04-02T11:32:44Z</dcterms:created>
  <dcterms:modified xsi:type="dcterms:W3CDTF">2014-11-29T16:59:28Z</dcterms:modified>
</cp:coreProperties>
</file>